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5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F65E-1192-4F27-8817-DDB9288A3F02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BDDA-FACF-4918-8042-7BA343DE1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695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F65E-1192-4F27-8817-DDB9288A3F02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BDDA-FACF-4918-8042-7BA343DE1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163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F65E-1192-4F27-8817-DDB9288A3F02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BDDA-FACF-4918-8042-7BA343DE1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52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F65E-1192-4F27-8817-DDB9288A3F02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BDDA-FACF-4918-8042-7BA343DE1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54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F65E-1192-4F27-8817-DDB9288A3F02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BDDA-FACF-4918-8042-7BA343DE1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2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F65E-1192-4F27-8817-DDB9288A3F02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BDDA-FACF-4918-8042-7BA343DE1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08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F65E-1192-4F27-8817-DDB9288A3F02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BDDA-FACF-4918-8042-7BA343DE1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97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F65E-1192-4F27-8817-DDB9288A3F02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BDDA-FACF-4918-8042-7BA343DE1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17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F65E-1192-4F27-8817-DDB9288A3F02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BDDA-FACF-4918-8042-7BA343DE1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601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F65E-1192-4F27-8817-DDB9288A3F02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BDDA-FACF-4918-8042-7BA343DE1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633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F65E-1192-4F27-8817-DDB9288A3F02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BDDA-FACF-4918-8042-7BA343DE1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57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3F65E-1192-4F27-8817-DDB9288A3F02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5BDDA-FACF-4918-8042-7BA343DE1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516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865165"/>
              </p:ext>
            </p:extLst>
          </p:nvPr>
        </p:nvGraphicFramePr>
        <p:xfrm>
          <a:off x="342900" y="876300"/>
          <a:ext cx="6248400" cy="40850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118">
                  <a:extLst>
                    <a:ext uri="{9D8B030D-6E8A-4147-A177-3AD203B41FA5}">
                      <a16:colId xmlns:a16="http://schemas.microsoft.com/office/drawing/2014/main" val="1979106151"/>
                    </a:ext>
                  </a:extLst>
                </a:gridCol>
                <a:gridCol w="303973">
                  <a:extLst>
                    <a:ext uri="{9D8B030D-6E8A-4147-A177-3AD203B41FA5}">
                      <a16:colId xmlns:a16="http://schemas.microsoft.com/office/drawing/2014/main" val="362056288"/>
                    </a:ext>
                  </a:extLst>
                </a:gridCol>
                <a:gridCol w="5231218">
                  <a:extLst>
                    <a:ext uri="{9D8B030D-6E8A-4147-A177-3AD203B41FA5}">
                      <a16:colId xmlns:a16="http://schemas.microsoft.com/office/drawing/2014/main" val="4126974564"/>
                    </a:ext>
                  </a:extLst>
                </a:gridCol>
                <a:gridCol w="318091">
                  <a:extLst>
                    <a:ext uri="{9D8B030D-6E8A-4147-A177-3AD203B41FA5}">
                      <a16:colId xmlns:a16="http://schemas.microsoft.com/office/drawing/2014/main" val="333048446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r"/>
                      <a:r>
                        <a:rPr lang="en-GB" sz="1800" b="1" dirty="0" smtClean="0"/>
                        <a:t>+</a:t>
                      </a:r>
                      <a:endParaRPr lang="en-GB" sz="12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 gridSpan="3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858451"/>
                  </a:ext>
                </a:extLst>
              </a:tr>
              <a:tr h="2987749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Domestic Policy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i="1" baseline="0" dirty="0" smtClean="0"/>
                        <a:t>(Influence, Impact  &amp; Control)</a:t>
                      </a:r>
                      <a:endParaRPr lang="en-GB" sz="1100" i="1" dirty="0"/>
                    </a:p>
                  </a:txBody>
                  <a:tcPr vert="vert27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27308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/>
                      <a:r>
                        <a:rPr lang="en-GB" sz="1800" b="1" dirty="0" smtClean="0"/>
                        <a:t>-</a:t>
                      </a:r>
                      <a:endParaRPr lang="en-GB" sz="12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39804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/>
                      <a:endParaRPr lang="en-GB" sz="1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-</a:t>
                      </a:r>
                      <a:endParaRPr lang="en-GB" sz="1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International Policy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i="1" baseline="0" dirty="0" smtClean="0"/>
                        <a:t>(Influence, Impact  &amp; Control)</a:t>
                      </a:r>
                      <a:endParaRPr lang="en-GB" sz="1100" i="1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dirty="0" smtClean="0"/>
                        <a:t>+</a:t>
                      </a:r>
                      <a:endParaRPr lang="en-GB" sz="1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2416297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85103"/>
              </p:ext>
            </p:extLst>
          </p:nvPr>
        </p:nvGraphicFramePr>
        <p:xfrm>
          <a:off x="342900" y="5334000"/>
          <a:ext cx="6248400" cy="40850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118">
                  <a:extLst>
                    <a:ext uri="{9D8B030D-6E8A-4147-A177-3AD203B41FA5}">
                      <a16:colId xmlns:a16="http://schemas.microsoft.com/office/drawing/2014/main" val="1979106151"/>
                    </a:ext>
                  </a:extLst>
                </a:gridCol>
                <a:gridCol w="303973">
                  <a:extLst>
                    <a:ext uri="{9D8B030D-6E8A-4147-A177-3AD203B41FA5}">
                      <a16:colId xmlns:a16="http://schemas.microsoft.com/office/drawing/2014/main" val="362056288"/>
                    </a:ext>
                  </a:extLst>
                </a:gridCol>
                <a:gridCol w="5231218">
                  <a:extLst>
                    <a:ext uri="{9D8B030D-6E8A-4147-A177-3AD203B41FA5}">
                      <a16:colId xmlns:a16="http://schemas.microsoft.com/office/drawing/2014/main" val="4126974564"/>
                    </a:ext>
                  </a:extLst>
                </a:gridCol>
                <a:gridCol w="318091">
                  <a:extLst>
                    <a:ext uri="{9D8B030D-6E8A-4147-A177-3AD203B41FA5}">
                      <a16:colId xmlns:a16="http://schemas.microsoft.com/office/drawing/2014/main" val="333048446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r"/>
                      <a:r>
                        <a:rPr lang="en-GB" sz="1800" b="1" dirty="0" smtClean="0"/>
                        <a:t>+</a:t>
                      </a:r>
                      <a:endParaRPr lang="en-GB" sz="12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 gridSpan="3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858451"/>
                  </a:ext>
                </a:extLst>
              </a:tr>
              <a:tr h="2987749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Popularity</a:t>
                      </a:r>
                      <a:endParaRPr lang="en-GB" sz="1100" i="1" dirty="0"/>
                    </a:p>
                  </a:txBody>
                  <a:tcPr vert="vert27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27308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/>
                      <a:r>
                        <a:rPr lang="en-GB" sz="1800" b="1" dirty="0" smtClean="0"/>
                        <a:t>-</a:t>
                      </a:r>
                      <a:endParaRPr lang="en-GB" sz="12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39804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/>
                      <a:endParaRPr lang="en-GB" sz="1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-</a:t>
                      </a:r>
                      <a:endParaRPr lang="en-GB" sz="1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Economic Prosperity</a:t>
                      </a:r>
                      <a:endParaRPr lang="en-GB" sz="1100" i="1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dirty="0" smtClean="0"/>
                        <a:t>+</a:t>
                      </a:r>
                      <a:endParaRPr lang="en-GB" sz="1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2416297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16823" y="185131"/>
            <a:ext cx="3024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 smtClean="0"/>
              <a:t>US Presidents: how do they shape up?</a:t>
            </a:r>
            <a:endParaRPr lang="en-GB" sz="1400" b="1" u="sng" dirty="0"/>
          </a:p>
        </p:txBody>
      </p:sp>
    </p:spTree>
    <p:extLst>
      <p:ext uri="{BB962C8B-B14F-4D97-AF65-F5344CB8AC3E}">
        <p14:creationId xmlns:p14="http://schemas.microsoft.com/office/powerpoint/2010/main" val="1366817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587731"/>
              </p:ext>
            </p:extLst>
          </p:nvPr>
        </p:nvGraphicFramePr>
        <p:xfrm>
          <a:off x="361950" y="438146"/>
          <a:ext cx="6229350" cy="93154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9350">
                  <a:extLst>
                    <a:ext uri="{9D8B030D-6E8A-4147-A177-3AD203B41FA5}">
                      <a16:colId xmlns:a16="http://schemas.microsoft.com/office/drawing/2014/main" val="3373384504"/>
                    </a:ext>
                  </a:extLst>
                </a:gridCol>
              </a:tblGrid>
              <a:tr h="776288">
                <a:tc>
                  <a:txBody>
                    <a:bodyPr/>
                    <a:lstStyle/>
                    <a:p>
                      <a:pPr lvl="0"/>
                      <a:r>
                        <a:rPr lang="en-GB" sz="1100" b="1" dirty="0" smtClean="0"/>
                        <a:t>Wilson</a:t>
                      </a:r>
                      <a:endParaRPr lang="en-GB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782590"/>
                  </a:ext>
                </a:extLst>
              </a:tr>
              <a:tr h="776288">
                <a:tc>
                  <a:txBody>
                    <a:bodyPr/>
                    <a:lstStyle/>
                    <a:p>
                      <a:pPr lvl="0"/>
                      <a:r>
                        <a:rPr lang="en-GB" sz="1100" b="1" dirty="0" smtClean="0"/>
                        <a:t>Harding</a:t>
                      </a:r>
                      <a:endParaRPr lang="en-GB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207144"/>
                  </a:ext>
                </a:extLst>
              </a:tr>
              <a:tr h="776288">
                <a:tc>
                  <a:txBody>
                    <a:bodyPr/>
                    <a:lstStyle/>
                    <a:p>
                      <a:pPr lvl="0"/>
                      <a:r>
                        <a:rPr lang="en-GB" sz="1100" b="1" dirty="0" smtClean="0"/>
                        <a:t>Coolidge</a:t>
                      </a:r>
                      <a:endParaRPr lang="en-GB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68392"/>
                  </a:ext>
                </a:extLst>
              </a:tr>
              <a:tr h="776288">
                <a:tc>
                  <a:txBody>
                    <a:bodyPr/>
                    <a:lstStyle/>
                    <a:p>
                      <a:pPr lvl="0"/>
                      <a:r>
                        <a:rPr lang="en-GB" sz="1100" b="1" dirty="0" smtClean="0"/>
                        <a:t>Hoover</a:t>
                      </a:r>
                      <a:endParaRPr lang="en-GB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993646"/>
                  </a:ext>
                </a:extLst>
              </a:tr>
              <a:tr h="776288">
                <a:tc>
                  <a:txBody>
                    <a:bodyPr/>
                    <a:lstStyle/>
                    <a:p>
                      <a:pPr lvl="0"/>
                      <a:r>
                        <a:rPr lang="en-GB" sz="1100" b="1" dirty="0" smtClean="0"/>
                        <a:t>Roosevelt (FDR)</a:t>
                      </a:r>
                      <a:endParaRPr lang="en-GB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499809"/>
                  </a:ext>
                </a:extLst>
              </a:tr>
              <a:tr h="776288">
                <a:tc>
                  <a:txBody>
                    <a:bodyPr/>
                    <a:lstStyle/>
                    <a:p>
                      <a:pPr lvl="0"/>
                      <a:r>
                        <a:rPr lang="en-GB" sz="1100" b="1" dirty="0" smtClean="0"/>
                        <a:t>Truman</a:t>
                      </a:r>
                      <a:endParaRPr lang="en-GB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492679"/>
                  </a:ext>
                </a:extLst>
              </a:tr>
              <a:tr h="776288">
                <a:tc>
                  <a:txBody>
                    <a:bodyPr/>
                    <a:lstStyle/>
                    <a:p>
                      <a:pPr lvl="0"/>
                      <a:r>
                        <a:rPr lang="en-GB" sz="1100" b="1" dirty="0" smtClean="0"/>
                        <a:t>Eisenhower</a:t>
                      </a:r>
                      <a:endParaRPr lang="en-GB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643685"/>
                  </a:ext>
                </a:extLst>
              </a:tr>
              <a:tr h="776288">
                <a:tc>
                  <a:txBody>
                    <a:bodyPr/>
                    <a:lstStyle/>
                    <a:p>
                      <a:pPr lvl="0"/>
                      <a:r>
                        <a:rPr lang="en-GB" sz="1100" b="1" dirty="0" smtClean="0"/>
                        <a:t>Kennedy</a:t>
                      </a:r>
                      <a:endParaRPr lang="en-GB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088891"/>
                  </a:ext>
                </a:extLst>
              </a:tr>
              <a:tr h="776288">
                <a:tc>
                  <a:txBody>
                    <a:bodyPr/>
                    <a:lstStyle/>
                    <a:p>
                      <a:pPr lvl="0"/>
                      <a:r>
                        <a:rPr lang="en-GB" sz="1100" b="1" dirty="0" smtClean="0"/>
                        <a:t>Johnson</a:t>
                      </a:r>
                      <a:endParaRPr lang="en-GB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586414"/>
                  </a:ext>
                </a:extLst>
              </a:tr>
              <a:tr h="776288">
                <a:tc>
                  <a:txBody>
                    <a:bodyPr/>
                    <a:lstStyle/>
                    <a:p>
                      <a:pPr lvl="0"/>
                      <a:r>
                        <a:rPr lang="en-GB" sz="1100" b="1" dirty="0" smtClean="0"/>
                        <a:t>Nixon</a:t>
                      </a:r>
                      <a:endParaRPr lang="en-GB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071128"/>
                  </a:ext>
                </a:extLst>
              </a:tr>
              <a:tr h="776288">
                <a:tc>
                  <a:txBody>
                    <a:bodyPr/>
                    <a:lstStyle/>
                    <a:p>
                      <a:pPr lvl="0"/>
                      <a:r>
                        <a:rPr lang="en-GB" sz="1100" b="1" dirty="0" smtClean="0"/>
                        <a:t>Ford</a:t>
                      </a:r>
                      <a:endParaRPr lang="en-GB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993778"/>
                  </a:ext>
                </a:extLst>
              </a:tr>
              <a:tr h="776288">
                <a:tc>
                  <a:txBody>
                    <a:bodyPr/>
                    <a:lstStyle/>
                    <a:p>
                      <a:pPr lvl="0"/>
                      <a:r>
                        <a:rPr lang="en-GB" sz="1100" b="1" dirty="0" smtClean="0"/>
                        <a:t>Carter</a:t>
                      </a:r>
                      <a:endParaRPr lang="en-GB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129803"/>
                  </a:ext>
                </a:extLst>
              </a:tr>
            </a:tbl>
          </a:graphicData>
        </a:graphic>
      </p:graphicFrame>
      <p:sp>
        <p:nvSpPr>
          <p:cNvPr id="20" name="Down Arrow 19"/>
          <p:cNvSpPr/>
          <p:nvPr/>
        </p:nvSpPr>
        <p:spPr>
          <a:xfrm>
            <a:off x="76200" y="438146"/>
            <a:ext cx="285750" cy="931545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2184140" y="92269"/>
            <a:ext cx="28821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The Changing Role of the Presidency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3692884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59</Words>
  <Application>Microsoft Office PowerPoint</Application>
  <PresentationFormat>A4 Paper (210x297 mm)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The Cavendish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Any Authorised User</dc:creator>
  <cp:lastModifiedBy>Any Authorised User</cp:lastModifiedBy>
  <cp:revision>5</cp:revision>
  <cp:lastPrinted>2019-04-24T13:03:59Z</cp:lastPrinted>
  <dcterms:created xsi:type="dcterms:W3CDTF">2019-04-23T18:04:14Z</dcterms:created>
  <dcterms:modified xsi:type="dcterms:W3CDTF">2019-04-24T13:16:24Z</dcterms:modified>
</cp:coreProperties>
</file>